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83" r:id="rId3"/>
    <p:sldId id="282" r:id="rId4"/>
    <p:sldId id="268" r:id="rId5"/>
    <p:sldId id="269" r:id="rId6"/>
    <p:sldId id="271" r:id="rId7"/>
    <p:sldId id="278" r:id="rId8"/>
    <p:sldId id="267" r:id="rId9"/>
    <p:sldId id="281" r:id="rId10"/>
    <p:sldId id="257" r:id="rId11"/>
    <p:sldId id="280" r:id="rId12"/>
    <p:sldId id="284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B26"/>
    <a:srgbClr val="FE0046"/>
    <a:srgbClr val="FF9300"/>
    <a:srgbClr val="419EE3"/>
    <a:srgbClr val="E8013E"/>
    <a:srgbClr val="CE5F14"/>
    <a:srgbClr val="FF40FF"/>
    <a:srgbClr val="FF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95" autoAdjust="0"/>
    <p:restoredTop sz="86916"/>
  </p:normalViewPr>
  <p:slideViewPr>
    <p:cSldViewPr snapToGrid="0">
      <p:cViewPr varScale="1">
        <p:scale>
          <a:sx n="95" d="100"/>
          <a:sy n="95" d="100"/>
        </p:scale>
        <p:origin x="264" y="192"/>
      </p:cViewPr>
      <p:guideLst/>
    </p:cSldViewPr>
  </p:slideViewPr>
  <p:outlineViewPr>
    <p:cViewPr>
      <p:scale>
        <a:sx n="33" d="100"/>
        <a:sy n="33" d="100"/>
      </p:scale>
      <p:origin x="0" y="-16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3DE7-140C-EA43-9078-4F2E7928302A}" type="datetimeFigureOut">
              <a:rPr lang="es-ES_tradnl" smtClean="0"/>
              <a:t>18/5/23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801BC-1A99-7545-8AFE-27406350E0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012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Primer plan de manejo turístico para el </a:t>
            </a:r>
            <a:r>
              <a:rPr lang="es-ES_tradnl" dirty="0" err="1"/>
              <a:t>jirijirimo</a:t>
            </a:r>
            <a:r>
              <a:rPr lang="es-ES_tradnl" dirty="0"/>
              <a:t> y buenos aires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801BC-1A99-7545-8AFE-27406350E0AE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660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Primer plan de manejo turístico para el </a:t>
            </a:r>
            <a:r>
              <a:rPr lang="es-ES_tradnl" dirty="0" err="1"/>
              <a:t>jirijirimo</a:t>
            </a:r>
            <a:r>
              <a:rPr lang="es-ES_tradnl" dirty="0"/>
              <a:t> y buenos aires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801BC-1A99-7545-8AFE-27406350E0AE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322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Joaquin</a:t>
            </a:r>
            <a:r>
              <a:rPr lang="es-ES_tradnl" dirty="0"/>
              <a:t> complementar </a:t>
            </a:r>
          </a:p>
          <a:p>
            <a:r>
              <a:rPr lang="es-ES_tradnl" dirty="0"/>
              <a:t>Número de talleres </a:t>
            </a:r>
          </a:p>
          <a:p>
            <a:r>
              <a:rPr lang="es-ES_tradnl" dirty="0"/>
              <a:t>Numero de personas en PND </a:t>
            </a:r>
          </a:p>
          <a:p>
            <a:r>
              <a:rPr lang="es-ES_tradnl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801BC-1A99-7545-8AFE-27406350E0AE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015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801BC-1A99-7545-8AFE-27406350E0AE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018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Ponerlos en plata </a:t>
            </a:r>
          </a:p>
          <a:p>
            <a:r>
              <a:rPr lang="es-ES_tradnl" dirty="0"/>
              <a:t>Nuevos aliados – para implementación de proyectos </a:t>
            </a:r>
          </a:p>
          <a:p>
            <a:r>
              <a:rPr lang="es-ES_tradnl" dirty="0"/>
              <a:t>Reanudo relaciones con </a:t>
            </a:r>
            <a:r>
              <a:rPr lang="es-ES_tradnl" dirty="0" err="1"/>
              <a:t>moore</a:t>
            </a:r>
            <a:r>
              <a:rPr lang="es-ES_tradnl" dirty="0"/>
              <a:t> </a:t>
            </a:r>
            <a:r>
              <a:rPr lang="es-ES_tradnl" dirty="0" err="1"/>
              <a:t>foundation</a:t>
            </a:r>
            <a:r>
              <a:rPr lang="es-ES_tradnl" dirty="0"/>
              <a:t> </a:t>
            </a:r>
          </a:p>
          <a:p>
            <a:r>
              <a:rPr lang="es-ES_tradnl" dirty="0"/>
              <a:t>Corficolombiana </a:t>
            </a:r>
          </a:p>
          <a:p>
            <a:r>
              <a:rPr lang="es-ES_tradnl" dirty="0"/>
              <a:t>Compromiso de </a:t>
            </a:r>
            <a:r>
              <a:rPr lang="es-ES_tradnl" dirty="0" err="1"/>
              <a:t>wcf</a:t>
            </a:r>
            <a:r>
              <a:rPr lang="es-ES_tradnl" dirty="0"/>
              <a:t> para recursos CBYP</a:t>
            </a:r>
          </a:p>
          <a:p>
            <a:r>
              <a:rPr lang="es-ES_tradnl" dirty="0"/>
              <a:t>Relaciones con MAD R</a:t>
            </a:r>
          </a:p>
          <a:p>
            <a:r>
              <a:rPr lang="es-ES_tradnl" dirty="0"/>
              <a:t>Relacionamiento con embajadas </a:t>
            </a:r>
          </a:p>
          <a:p>
            <a:r>
              <a:rPr lang="es-ES_tradnl" dirty="0"/>
              <a:t>Numero de propuestas presentadas </a:t>
            </a:r>
            <a:r>
              <a:rPr lang="es-ES_tradnl" dirty="0" err="1"/>
              <a:t>hernan</a:t>
            </a:r>
            <a:r>
              <a:rPr lang="es-ES_tradnl" dirty="0"/>
              <a:t> </a:t>
            </a:r>
          </a:p>
          <a:p>
            <a:r>
              <a:rPr lang="es-ES_tradnl" dirty="0"/>
              <a:t>Recursos conseguidos en 2022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801BC-1A99-7545-8AFE-27406350E0AE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710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Complementa </a:t>
            </a:r>
            <a:r>
              <a:rPr lang="es-ES_tradnl" dirty="0" err="1"/>
              <a:t>hernan</a:t>
            </a:r>
            <a:r>
              <a:rPr lang="es-ES_tradnl" dirty="0"/>
              <a:t> </a:t>
            </a:r>
          </a:p>
          <a:p>
            <a:r>
              <a:rPr lang="es-ES_tradnl" dirty="0"/>
              <a:t>Cuantas personas en el equipo</a:t>
            </a:r>
          </a:p>
          <a:p>
            <a:r>
              <a:rPr lang="es-ES_tradnl" dirty="0"/>
              <a:t>Plan de capacitación interno de alisos – talleres facilitación, liderazgo, </a:t>
            </a:r>
            <a:r>
              <a:rPr lang="es-ES_tradnl" dirty="0" err="1"/>
              <a:t>etc</a:t>
            </a:r>
            <a:endParaRPr lang="es-ES_tradnl" dirty="0"/>
          </a:p>
          <a:p>
            <a:r>
              <a:rPr lang="es-ES_tradnl" dirty="0"/>
              <a:t>…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801BC-1A99-7545-8AFE-27406350E0AE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953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801BC-1A99-7545-8AFE-27406350E0AE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253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801BC-1A99-7545-8AFE-27406350E0AE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015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B9728-BC5F-479E-9CA3-4167F8F24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33661-2F8D-4EA2-B3A3-978E17FBB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DD80EA-C189-4B50-B499-1EE2D6AD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301-1FC4-431D-ADA8-44588965AFDF}" type="datetimeFigureOut">
              <a:rPr lang="es-CO" smtClean="0"/>
              <a:t>18/05/23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774EC-84F2-48DA-977E-115C63E3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79EC0C-BDC0-4782-A5F8-EEFC4C65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3697-72E1-4E93-895F-D7A80F4E94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994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8A125-8C81-49E2-BE02-354E3351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917180-10AB-4567-86F8-3E566FCD8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6A85F7-6A8B-4F26-9620-4991CD30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301-1FC4-431D-ADA8-44588965AFDF}" type="datetimeFigureOut">
              <a:rPr lang="es-CO" smtClean="0"/>
              <a:t>18/05/23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D7DCFB-8333-488F-82EC-65697459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0ACE97-93F0-4A99-8472-F79FB901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3697-72E1-4E93-895F-D7A80F4E94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676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383F45-80F1-4700-9820-BA21D01CB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4B3E54-6792-42EE-8442-6080EC277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51896E-03E8-42CE-9EB9-8DA7472F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301-1FC4-431D-ADA8-44588965AFDF}" type="datetimeFigureOut">
              <a:rPr lang="es-CO" smtClean="0"/>
              <a:t>18/05/23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FDBF55-6AF0-41F7-9678-1A38EBD2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9EEC51-786B-4334-A662-AE8F96A1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3697-72E1-4E93-895F-D7A80F4E94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846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B71D4-338F-4DD8-99AB-28A9DE27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B8BCE3-FB6E-4A85-B013-6AAA7F10E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DA8110-29EA-48B4-A19E-B83E6B35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301-1FC4-431D-ADA8-44588965AFDF}" type="datetimeFigureOut">
              <a:rPr lang="es-CO" smtClean="0"/>
              <a:t>18/05/23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121442-C71C-4359-9F8A-D111E718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3818FA-9F71-448D-A5B5-C7E77E80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3697-72E1-4E93-895F-D7A80F4E94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754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CF50C-5C20-4B12-9ED9-0B7D26CB6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0003FC-6636-40E7-965F-4F5411A31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6A45E-9CC4-49FF-851B-CAB50B3E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301-1FC4-431D-ADA8-44588965AFDF}" type="datetimeFigureOut">
              <a:rPr lang="es-CO" smtClean="0"/>
              <a:t>18/05/23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8D32C5-CC33-478A-A087-18F619A5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D4C410-4D5D-4CFF-B723-D639E38C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3697-72E1-4E93-895F-D7A80F4E94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648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2A0A2-F9AE-43CD-9E74-35E66E62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080881-4370-4746-9849-73F86C088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18CCC3-553F-4BBD-8126-BE9402A7F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F281D2-AE14-473C-8452-8F602921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301-1FC4-431D-ADA8-44588965AFDF}" type="datetimeFigureOut">
              <a:rPr lang="es-CO" smtClean="0"/>
              <a:t>18/05/23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034D7F-56D0-4D21-8E8A-04D28E81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973FA7-64EF-4AC8-A772-1632F5C9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3697-72E1-4E93-895F-D7A80F4E94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838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08D83-9147-40E3-A0BB-EDD7774D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0C025-A835-4459-80EC-325239415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088FC9-A919-4D49-908E-53F6ACB57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A7CDB8-86F3-42A7-9A7E-083766EF6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1E1B4C-0087-4A51-8FE9-6ABFEAE23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E3FECB-3218-4A58-85B7-DA4C4F4F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301-1FC4-431D-ADA8-44588965AFDF}" type="datetimeFigureOut">
              <a:rPr lang="es-CO" smtClean="0"/>
              <a:t>18/05/23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EFE678-A25F-429B-8188-F8C7BE3C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5CF58A-BE1A-4069-808C-B7ECAFB7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3697-72E1-4E93-895F-D7A80F4E94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46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B40A0-71D1-494C-9432-C5F9A8C22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D4CAAF-A358-4900-9471-EE1C5876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301-1FC4-431D-ADA8-44588965AFDF}" type="datetimeFigureOut">
              <a:rPr lang="es-CO" smtClean="0"/>
              <a:t>18/05/23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938355-8872-4688-BD17-E326C582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0566BF-A02A-4946-A10C-17C4E7FF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3697-72E1-4E93-895F-D7A80F4E94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892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1EC43D-308B-4978-A86B-179702743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301-1FC4-431D-ADA8-44588965AFDF}" type="datetimeFigureOut">
              <a:rPr lang="es-CO" smtClean="0"/>
              <a:t>18/05/23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018E1D-D64F-4B51-A373-626E8CBD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FB85F2-2A6B-4507-84F3-81B6AA57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3697-72E1-4E93-895F-D7A80F4E94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728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A056E-7B10-4BDE-B2DB-4AC4BA3D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25A2BA-1195-44CE-BBB3-33B34273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67D7A-A6B1-472D-B62F-CB34CC03F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CC666E-925E-47E0-9C09-CF14BB6F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301-1FC4-431D-ADA8-44588965AFDF}" type="datetimeFigureOut">
              <a:rPr lang="es-CO" smtClean="0"/>
              <a:t>18/05/23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AAA53-43EF-49A1-AA6C-FDA3EED1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8D318E-C194-465B-970D-FF207961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3697-72E1-4E93-895F-D7A80F4E94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263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0E116-DE33-4D8D-874E-C55620A9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721CB2-F58A-4D39-8F17-76095212C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ADF028-0397-4D68-A3E1-F28502399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39DFD6-C982-4737-9F68-C44E3786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301-1FC4-431D-ADA8-44588965AFDF}" type="datetimeFigureOut">
              <a:rPr lang="es-CO" smtClean="0"/>
              <a:t>18/05/23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6E9432-B572-43BC-833A-46E1E429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BE37F5-72A8-4755-9556-36A5DC6A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3697-72E1-4E93-895F-D7A80F4E94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580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00539A-290A-4B59-8619-33E32776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C09705-D03B-4D73-ACAF-D738AD82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35853E-A10F-4209-9781-448717F01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1C301-1FC4-431D-ADA8-44588965AFDF}" type="datetimeFigureOut">
              <a:rPr lang="es-CO" smtClean="0"/>
              <a:t>18/05/23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171307-A346-4C60-AA9F-68B5C712E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887701-A8AD-45D7-B069-35BB7091B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3697-72E1-4E93-895F-D7A80F4E94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329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ED9F-C437-BA20-2B03-06F538E3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282" y="2369611"/>
            <a:ext cx="6679434" cy="1325563"/>
          </a:xfrm>
        </p:spPr>
        <p:txBody>
          <a:bodyPr>
            <a:normAutofit/>
          </a:bodyPr>
          <a:lstStyle/>
          <a:p>
            <a:pPr algn="ct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  <a:cs typeface="Javanese Text" panose="020F0502020204030204" pitchFamily="34" charset="0"/>
              </a:rPr>
              <a:t>INFORME DE GESTION </a:t>
            </a:r>
            <a:b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  <a:cs typeface="Javanese Text" panose="020F0502020204030204" pitchFamily="34" charset="0"/>
              </a:rPr>
            </a:b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  <a:cs typeface="Javanese Text" panose="020F0502020204030204" pitchFamily="34" charset="0"/>
              </a:rPr>
              <a:t>2022</a:t>
            </a:r>
            <a:endParaRPr lang="es-ES_tradnl" dirty="0">
              <a:latin typeface="Montserrat" pitchFamily="2" charset="77"/>
              <a:cs typeface="Javanese Text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9CEDCD-7A2C-77AE-806D-44B668705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67" y="4932476"/>
            <a:ext cx="3000865" cy="15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E3514EC-2BF0-4D05-B87E-C26DB072452D}"/>
              </a:ext>
            </a:extLst>
          </p:cNvPr>
          <p:cNvSpPr txBox="1"/>
          <p:nvPr/>
        </p:nvSpPr>
        <p:spPr>
          <a:xfrm>
            <a:off x="433687" y="167267"/>
            <a:ext cx="6259721" cy="6342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" sz="2400" b="1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Identificamos oportunidades que cuenten con los siguientes atributos: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s-CO" sz="2400" b="1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2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Estar en armonía con la naturaleza</a:t>
            </a:r>
            <a:endParaRPr lang="es-CO" sz="22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2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Respetar y valorar a cada actor involucrado</a:t>
            </a:r>
            <a:endParaRPr lang="es-CO" sz="22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2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Demostrar beneficios económicos y de inclusión</a:t>
            </a:r>
            <a:endParaRPr lang="es-CO" sz="22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2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Tener un potencial de escalamiento que no impacte negativamente el entorno</a:t>
            </a:r>
            <a:endParaRPr lang="es-CO" sz="22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2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Tener potencial de ser transformadas en políticas públicas o facilitar la implementación de las ya existentes</a:t>
            </a:r>
            <a:endParaRPr lang="es-CO" sz="22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4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spcAft>
                <a:spcPts val="800"/>
              </a:spcAft>
            </a:pPr>
            <a:endParaRPr lang="es-ES" dirty="0">
              <a:latin typeface="Montserrat" pitchFamily="2" charset="77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5AAB0DE-5109-A108-0EA3-E1CF0EC26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7" r="1457"/>
          <a:stretch>
            <a:fillRect/>
          </a:stretch>
        </p:blipFill>
        <p:spPr>
          <a:xfrm>
            <a:off x="7205472" y="0"/>
            <a:ext cx="4986528" cy="684831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B4818DD-8B32-367A-B5DD-EC4D42A87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26" y="5372830"/>
            <a:ext cx="2726258" cy="141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0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E3514EC-2BF0-4D05-B87E-C26DB072452D}"/>
              </a:ext>
            </a:extLst>
          </p:cNvPr>
          <p:cNvSpPr txBox="1"/>
          <p:nvPr/>
        </p:nvSpPr>
        <p:spPr>
          <a:xfrm>
            <a:off x="433687" y="99715"/>
            <a:ext cx="6113417" cy="6004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" sz="2400" b="1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Potenciamos </a:t>
            </a:r>
            <a:r>
              <a:rPr lang="es-ES" sz="2400" b="1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el impacto positivo de cada oportunidad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s-CO" sz="22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22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Definimos estrategia de escalamiento</a:t>
            </a:r>
            <a:endParaRPr lang="es-CO" sz="22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22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Identificamos y conectamos a los actores claves</a:t>
            </a:r>
            <a:endParaRPr lang="es-CO" sz="22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22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Diseñamos una hoja de ruta participativa que incluya acuerdos de máximo valor</a:t>
            </a:r>
            <a:endParaRPr lang="es-CO" sz="22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22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Reducimos los obstáculos para implementar lo acordado</a:t>
            </a:r>
            <a:endParaRPr lang="es-CO" sz="22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22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Monitoreamos los resultados, fortaleciendo las alianzas y los procesos</a:t>
            </a:r>
            <a:endParaRPr lang="es-CO" sz="22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2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2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spcAft>
                <a:spcPts val="800"/>
              </a:spcAft>
            </a:pPr>
            <a:endParaRPr lang="es-ES" dirty="0">
              <a:latin typeface="Montserrat" pitchFamily="2" charset="77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D825E-F00A-D5C2-38F1-2D8E01A29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7" r="22560"/>
          <a:stretch/>
        </p:blipFill>
        <p:spPr>
          <a:xfrm>
            <a:off x="6740225" y="0"/>
            <a:ext cx="5451775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8FAC7AE-B3A6-5F86-3D31-C42DC6017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74" y="5372127"/>
            <a:ext cx="2766014" cy="14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3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E3514EC-2BF0-4D05-B87E-C26DB072452D}"/>
              </a:ext>
            </a:extLst>
          </p:cNvPr>
          <p:cNvSpPr txBox="1"/>
          <p:nvPr/>
        </p:nvSpPr>
        <p:spPr>
          <a:xfrm>
            <a:off x="627651" y="626951"/>
            <a:ext cx="11453513" cy="5927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CO" b="0" i="0" u="none" strike="noStrike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La Dirección Ejecutiva, de la entidad, informa al Consejo Directivo, que:</a:t>
            </a:r>
            <a:endParaRPr lang="es-CO" dirty="0">
              <a:solidFill>
                <a:srgbClr val="50005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CO" b="0" i="0" u="none" strike="noStrike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La Fundación no se encuentra en causal de disolución.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CO" dirty="0">
                <a:solidFill>
                  <a:srgbClr val="500050"/>
                </a:solidFill>
                <a:latin typeface="Arial" panose="020B0604020202020204" pitchFamily="34" charset="0"/>
              </a:rPr>
              <a:t>Hemos dado cumplimiento la todas las normas sobre propiedad intelectual y derechos de autor en el marco de la operación del año 2022</a:t>
            </a:r>
            <a:endParaRPr lang="es-CO" b="0" i="0" u="none" strike="noStrike" dirty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CO" dirty="0">
                <a:solidFill>
                  <a:srgbClr val="500050"/>
                </a:solidFill>
                <a:latin typeface="Arial" panose="020B0604020202020204" pitchFamily="34" charset="0"/>
              </a:rPr>
              <a:t>Los equipos de computo propiedad de la entidad, se encuentran en operación con las debidas licencias de uso del software utilizado.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CO" dirty="0">
                <a:solidFill>
                  <a:srgbClr val="500050"/>
                </a:solidFill>
                <a:latin typeface="Arial" panose="020B0604020202020204" pitchFamily="34" charset="0"/>
              </a:rPr>
              <a:t>Hemos cumplido la aplicación de la ley 1581 de 2012, sobre manejo de información y datos personales, en todos las instancias de operación de la entidad.</a:t>
            </a:r>
            <a:endParaRPr lang="es-CO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CO" dirty="0">
                <a:solidFill>
                  <a:srgbClr val="500050"/>
                </a:solidFill>
                <a:latin typeface="Arial" panose="020B0604020202020204" pitchFamily="34" charset="0"/>
              </a:rPr>
              <a:t>Se permitió la libre circulación y correspondiente gestión de las Facturas de nuestros proveedores por todos los conceptos.</a:t>
            </a:r>
            <a:br>
              <a:rPr lang="es-CO" dirty="0">
                <a:solidFill>
                  <a:srgbClr val="500050"/>
                </a:solidFill>
                <a:latin typeface="Arial" panose="020B0604020202020204" pitchFamily="34" charset="0"/>
              </a:rPr>
            </a:br>
            <a:r>
              <a:rPr lang="es-ES" sz="2400" dirty="0">
                <a:solidFill>
                  <a:srgbClr val="500050"/>
                </a:solidFill>
                <a:latin typeface="Arial" panose="020B0604020202020204" pitchFamily="34" charset="0"/>
              </a:rPr>
              <a:t> 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s-ES" sz="2400" dirty="0">
              <a:solidFill>
                <a:srgbClr val="500050"/>
              </a:solidFill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CO" dirty="0">
                <a:solidFill>
                  <a:srgbClr val="500050"/>
                </a:solidFill>
                <a:latin typeface="Arial" panose="020B0604020202020204" pitchFamily="34" charset="0"/>
              </a:rPr>
              <a:t>HERNAN AVILA PRIETO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CO" dirty="0">
                <a:solidFill>
                  <a:srgbClr val="500050"/>
                </a:solidFill>
                <a:latin typeface="Arial" panose="020B0604020202020204" pitchFamily="34" charset="0"/>
              </a:rPr>
              <a:t>Representante Legal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CO" dirty="0">
                <a:solidFill>
                  <a:srgbClr val="500050"/>
                </a:solidFill>
                <a:latin typeface="Arial" panose="020B0604020202020204" pitchFamily="34" charset="0"/>
              </a:rPr>
              <a:t>Fundación Alisos</a:t>
            </a:r>
          </a:p>
          <a:p>
            <a:pPr lvl="1" algn="l">
              <a:spcAft>
                <a:spcPts val="800"/>
              </a:spcAft>
            </a:pPr>
            <a:endParaRPr lang="es-ES" dirty="0">
              <a:latin typeface="Montserrat" pitchFamily="2" charset="77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07E4ED7-8023-1D0A-AD28-58F8F6E1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83" y="5483928"/>
            <a:ext cx="2626865" cy="13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27DAF6B9-66C2-3BD2-3B71-C60F0B0402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4" y="4152676"/>
            <a:ext cx="14192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2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17A48E0-B652-F6B1-3A22-FB38D4F518ED}"/>
              </a:ext>
            </a:extLst>
          </p:cNvPr>
          <p:cNvSpPr txBox="1"/>
          <p:nvPr/>
        </p:nvSpPr>
        <p:spPr>
          <a:xfrm>
            <a:off x="443345" y="1443841"/>
            <a:ext cx="1111134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i="1" dirty="0">
                <a:solidFill>
                  <a:srgbClr val="500050"/>
                </a:solidFill>
                <a:latin typeface="Arial" panose="020B0604020202020204" pitchFamily="34" charset="0"/>
              </a:rPr>
              <a:t>En el marco de la operación de 2022, Fundación Alisos, </a:t>
            </a:r>
          </a:p>
          <a:p>
            <a:endParaRPr lang="es-CO" i="1" dirty="0">
              <a:solidFill>
                <a:srgbClr val="500050"/>
              </a:solidFill>
              <a:latin typeface="Arial" panose="020B0604020202020204" pitchFamily="34" charset="0"/>
            </a:endParaRPr>
          </a:p>
          <a:p>
            <a:r>
              <a:rPr lang="es-CO" dirty="0"/>
              <a:t>Como se vera en la información presentada en el desarrollo de la presente reunión, la entidad realizó todas las operaciones asociadas a su objeto social en el marco de la normatividad Colombiana.  A la fecha se vienen desarrollando con éxito y gran impacto en las Áreas de Operación las actividades financiadas por las entidades UK PACT, la Cooperación Alemana GIZ, y la Universidad de Massachusetts.  Lo anterior ha permitido que la </a:t>
            </a:r>
            <a:r>
              <a:rPr lang="es-CO" dirty="0" err="1"/>
              <a:t>Fundacion</a:t>
            </a:r>
            <a:r>
              <a:rPr lang="es-CO" dirty="0"/>
              <a:t> este cumpliendo a cabalidad su objeto y no haya presentado ninguna novedad a nivel </a:t>
            </a:r>
            <a:r>
              <a:rPr lang="es-CO" dirty="0" err="1"/>
              <a:t>Juridico</a:t>
            </a:r>
            <a:r>
              <a:rPr lang="es-CO" dirty="0"/>
              <a:t>, administrativo ni financiero.</a:t>
            </a:r>
          </a:p>
          <a:p>
            <a:endParaRPr lang="es-CO" dirty="0"/>
          </a:p>
          <a:p>
            <a:r>
              <a:rPr lang="es-CO" dirty="0"/>
              <a:t>A continuación encontraran los logros discriminados por cada área funcional de la entidad donde se evidencias los mayores logros e impactos logrados en el </a:t>
            </a:r>
            <a:r>
              <a:rPr lang="es-CO" b="1" dirty="0"/>
              <a:t>año 2022</a:t>
            </a:r>
            <a:r>
              <a:rPr lang="es-CO" dirty="0"/>
              <a:t>, por el equipo de trabajo de Alisos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BDBB87-706D-A626-2704-71887FF2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67" y="4932476"/>
            <a:ext cx="3000865" cy="15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1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92F13A2-4515-6020-C006-5CA0865EF0D1}"/>
              </a:ext>
            </a:extLst>
          </p:cNvPr>
          <p:cNvSpPr txBox="1"/>
          <p:nvPr/>
        </p:nvSpPr>
        <p:spPr>
          <a:xfrm>
            <a:off x="497575" y="258987"/>
            <a:ext cx="52338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Logros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Pilar </a:t>
            </a:r>
            <a:r>
              <a:rPr lang="en-US" sz="280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Alternativas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</a:t>
            </a:r>
            <a:r>
              <a:rPr lang="en-US" sz="280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Productivas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</a:t>
            </a:r>
            <a:r>
              <a:rPr lang="en-US" sz="280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Sostenibles</a:t>
            </a:r>
            <a:endParaRPr lang="en-US" sz="280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8FBFD-FA30-5CE2-BDFE-C7938BE22813}"/>
              </a:ext>
            </a:extLst>
          </p:cNvPr>
          <p:cNvSpPr txBox="1"/>
          <p:nvPr/>
        </p:nvSpPr>
        <p:spPr>
          <a:xfrm>
            <a:off x="359078" y="1401679"/>
            <a:ext cx="6102841" cy="350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Desarrollo de proyecto de turismo de naturaleza en el Vaupés 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Identificación de nuevos aliados para proyectos de turismo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Sello</a:t>
            </a:r>
            <a:r>
              <a:rPr lang="es-ES_tradnl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de cacao amazónico sostenible KAS Co.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dirty="0" err="1">
                <a:solidFill>
                  <a:srgbClr val="000000"/>
                </a:solidFill>
                <a:latin typeface="Montserrat" pitchFamily="2" charset="77"/>
              </a:rPr>
              <a:t>ExpoCacao</a:t>
            </a: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 Amazonía – Cacao de Oro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Formalización de Comités Departamentales Cacaoteros y acuerdo regional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Inicio estrategia de equidad de género para cadena de cacao de la Amazonía Occidental</a:t>
            </a:r>
          </a:p>
        </p:txBody>
      </p:sp>
      <p:pic>
        <p:nvPicPr>
          <p:cNvPr id="5" name="Picture 4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75187B5E-5E39-E495-36E1-FC37E0ABEA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4483" r="-157" b="11137"/>
          <a:stretch/>
        </p:blipFill>
        <p:spPr>
          <a:xfrm>
            <a:off x="6958160" y="3391738"/>
            <a:ext cx="5233840" cy="3466262"/>
          </a:xfrm>
          <a:prstGeom prst="rect">
            <a:avLst/>
          </a:prstGeom>
        </p:spPr>
      </p:pic>
      <p:pic>
        <p:nvPicPr>
          <p:cNvPr id="4" name="Picture 3" descr="A group of people on a mountain&#10;&#10;Description automatically generated with medium confidence">
            <a:extLst>
              <a:ext uri="{FF2B5EF4-FFF2-40B4-BE49-F238E27FC236}">
                <a16:creationId xmlns:a16="http://schemas.microsoft.com/office/drawing/2014/main" id="{262D51F6-160A-D479-DC26-0079732A5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60" y="0"/>
            <a:ext cx="5233840" cy="348543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8F8CC35-218F-5737-2595-C33F1CF99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65" y="5176627"/>
            <a:ext cx="3000865" cy="15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3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B680EDD-4C05-0150-E8D4-E98D01B08406}"/>
              </a:ext>
            </a:extLst>
          </p:cNvPr>
          <p:cNvSpPr txBox="1"/>
          <p:nvPr/>
        </p:nvSpPr>
        <p:spPr>
          <a:xfrm>
            <a:off x="522423" y="1194900"/>
            <a:ext cx="5807580" cy="4206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Se incluyeron 6 propuestas de la Amazonía para el PND (6 dptos. – 350 personas)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Implementación en </a:t>
            </a:r>
            <a:r>
              <a:rPr lang="es-ES_tradnl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la región de la Orinoquía </a:t>
            </a: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d</a:t>
            </a:r>
            <a:r>
              <a:rPr lang="es-ES_tradnl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el proyecto Agua en la Orinoquí</a:t>
            </a: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a</a:t>
            </a:r>
            <a:r>
              <a:rPr lang="es-ES_tradnl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(4 dptos. - 109 personas)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Participación de Alisos como Secretaría Técnica de Cacao, Bosques &amp; Paz en eventos internacionales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Adherencia al Acuerdo Cero Deforestación de la cadena láctea 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Compromisos del Ministerio de Agricultura para el Plan de Acción de Cacao, Bosques y Paz  </a:t>
            </a:r>
            <a:endParaRPr lang="es-ES_tradnl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F13A2-4515-6020-C006-5CA0865EF0D1}"/>
              </a:ext>
            </a:extLst>
          </p:cNvPr>
          <p:cNvSpPr txBox="1"/>
          <p:nvPr/>
        </p:nvSpPr>
        <p:spPr>
          <a:xfrm>
            <a:off x="629079" y="175787"/>
            <a:ext cx="46959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Logros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Pilar </a:t>
            </a:r>
            <a:r>
              <a:rPr lang="en-US" sz="280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Incidencia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</a:t>
            </a:r>
            <a:r>
              <a:rPr lang="en-US" sz="280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en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Política </a:t>
            </a:r>
            <a:r>
              <a:rPr lang="en-US" sz="280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Pública</a:t>
            </a:r>
            <a:endParaRPr lang="en-US" sz="280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</p:txBody>
      </p:sp>
      <p:pic>
        <p:nvPicPr>
          <p:cNvPr id="3074" name="Picture 2" descr="Imagen">
            <a:extLst>
              <a:ext uri="{FF2B5EF4-FFF2-40B4-BE49-F238E27FC236}">
                <a16:creationId xmlns:a16="http://schemas.microsoft.com/office/drawing/2014/main" id="{CAE09286-0BAA-CA63-7330-D87A06AEE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60" b="6892"/>
          <a:stretch/>
        </p:blipFill>
        <p:spPr bwMode="auto">
          <a:xfrm>
            <a:off x="7048500" y="3205718"/>
            <a:ext cx="5143500" cy="36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couple of women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C85CC91-6B0C-2AE9-FC43-7D50167329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2"/>
          <a:stretch/>
        </p:blipFill>
        <p:spPr>
          <a:xfrm>
            <a:off x="7048500" y="0"/>
            <a:ext cx="5143500" cy="358250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464BFA0-1FBB-C8B6-ADD0-C7464E4F5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80" y="5220656"/>
            <a:ext cx="3000865" cy="15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6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B680EDD-4C05-0150-E8D4-E98D01B08406}"/>
              </a:ext>
            </a:extLst>
          </p:cNvPr>
          <p:cNvSpPr txBox="1"/>
          <p:nvPr/>
        </p:nvSpPr>
        <p:spPr>
          <a:xfrm>
            <a:off x="515601" y="1223731"/>
            <a:ext cx="5448471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Reestructuración de la página web de Alisos 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Crecimiento en redes sociales y aumento en frecuencia de publicación 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Incidencia en medios de comunicación con respecto a temas de coyuntura (Red + Noticias, Revista Cambio, Marea Política)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Realización y visibilización de eventos en medios (</a:t>
            </a:r>
            <a:r>
              <a:rPr lang="es-ES_tradnl" dirty="0" err="1">
                <a:solidFill>
                  <a:srgbClr val="000000"/>
                </a:solidFill>
                <a:latin typeface="Montserrat" pitchFamily="2" charset="77"/>
              </a:rPr>
              <a:t>ExpoCacao</a:t>
            </a: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 Amazonía y La Amazonía tiene Voz en el PND)</a:t>
            </a:r>
            <a:endParaRPr lang="es-ES_tradnl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F13A2-4515-6020-C006-5CA0865EF0D1}"/>
              </a:ext>
            </a:extLst>
          </p:cNvPr>
          <p:cNvSpPr txBox="1"/>
          <p:nvPr/>
        </p:nvSpPr>
        <p:spPr>
          <a:xfrm>
            <a:off x="515601" y="372986"/>
            <a:ext cx="5330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2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Logros Comunicaciones</a:t>
            </a:r>
          </a:p>
        </p:txBody>
      </p:sp>
      <p:pic>
        <p:nvPicPr>
          <p:cNvPr id="18" name="Picture 1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39E50E1-0A83-ACD8-8454-2084D387B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600" y="0"/>
            <a:ext cx="2475361" cy="2494114"/>
          </a:xfrm>
          <a:prstGeom prst="rect">
            <a:avLst/>
          </a:prstGeom>
        </p:spPr>
      </p:pic>
      <p:pic>
        <p:nvPicPr>
          <p:cNvPr id="20" name="Picture 19" descr="A person standing in front of a window with a city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2C7584E1-3A27-3F50-C82B-835591076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600" y="4698929"/>
            <a:ext cx="2589790" cy="2170633"/>
          </a:xfrm>
          <a:prstGeom prst="rect">
            <a:avLst/>
          </a:prstGeom>
        </p:spPr>
      </p:pic>
      <p:pic>
        <p:nvPicPr>
          <p:cNvPr id="22" name="Picture 21" descr="A group of people walking&#10;&#10;Description automatically generated with low confidence">
            <a:extLst>
              <a:ext uri="{FF2B5EF4-FFF2-40B4-BE49-F238E27FC236}">
                <a16:creationId xmlns:a16="http://schemas.microsoft.com/office/drawing/2014/main" id="{B7E1A329-E735-A5D1-CB49-5A53EB93A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390" y="4682835"/>
            <a:ext cx="2627609" cy="2170633"/>
          </a:xfrm>
          <a:prstGeom prst="rect">
            <a:avLst/>
          </a:prstGeom>
        </p:spPr>
      </p:pic>
      <p:pic>
        <p:nvPicPr>
          <p:cNvPr id="26" name="Picture 25" descr="Graphical user interface&#10;&#10;Description automatically generated">
            <a:extLst>
              <a:ext uri="{FF2B5EF4-FFF2-40B4-BE49-F238E27FC236}">
                <a16:creationId xmlns:a16="http://schemas.microsoft.com/office/drawing/2014/main" id="{1CD7AE43-1721-E1E2-7193-7ED4F0F85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004" y="0"/>
            <a:ext cx="2595995" cy="3036527"/>
          </a:xfrm>
          <a:prstGeom prst="rect">
            <a:avLst/>
          </a:prstGeom>
        </p:spPr>
      </p:pic>
      <p:pic>
        <p:nvPicPr>
          <p:cNvPr id="24" name="Picture 2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80CA0E0-1238-6423-4976-6E0A2A1D8A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t="-661" r="245" b="661"/>
          <a:stretch/>
        </p:blipFill>
        <p:spPr>
          <a:xfrm>
            <a:off x="6974600" y="1985488"/>
            <a:ext cx="5204981" cy="262468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25B2462-A350-9F52-BF1F-572D935E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54" y="4932476"/>
            <a:ext cx="3000865" cy="15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53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B680EDD-4C05-0150-E8D4-E98D01B08406}"/>
              </a:ext>
            </a:extLst>
          </p:cNvPr>
          <p:cNvSpPr txBox="1"/>
          <p:nvPr/>
        </p:nvSpPr>
        <p:spPr>
          <a:xfrm>
            <a:off x="607670" y="1125507"/>
            <a:ext cx="5093884" cy="444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Convenios activos – COP 2.300M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Nueva narrativa de lo que es y hace Alisos 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Consolidación de una estrategia de CRR</a:t>
            </a:r>
            <a:endParaRPr lang="es-ES_tradnl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WCF PM y COP27: 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contacto con aliados y financiadores</a:t>
            </a: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 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posicionamiento de Colombia y la región como productora de cacao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visibilización de Alisos</a:t>
            </a:r>
          </a:p>
          <a:p>
            <a:pPr marL="296863" lvl="1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Nuevos aliados: WWF, Banco Mundial, </a:t>
            </a:r>
            <a:r>
              <a:rPr lang="es-ES_tradnl" dirty="0" err="1">
                <a:solidFill>
                  <a:srgbClr val="000000"/>
                </a:solidFill>
                <a:latin typeface="Montserrat" pitchFamily="2" charset="77"/>
              </a:rPr>
              <a:t>Umass</a:t>
            </a: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, </a:t>
            </a:r>
            <a:r>
              <a:rPr lang="es-ES_tradnl" dirty="0" err="1">
                <a:solidFill>
                  <a:srgbClr val="000000"/>
                </a:solidFill>
                <a:latin typeface="Montserrat" pitchFamily="2" charset="77"/>
              </a:rPr>
              <a:t>Unillanos</a:t>
            </a: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, </a:t>
            </a:r>
            <a:r>
              <a:rPr lang="es-ES_tradnl" dirty="0" err="1">
                <a:solidFill>
                  <a:srgbClr val="000000"/>
                </a:solidFill>
                <a:latin typeface="Montserrat" pitchFamily="2" charset="77"/>
              </a:rPr>
              <a:t>Natupaz</a:t>
            </a: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, IRI, KAS </a:t>
            </a:r>
            <a:endParaRPr lang="es-ES_tradnl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s-ES_tradnl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F13A2-4515-6020-C006-5CA0865EF0D1}"/>
              </a:ext>
            </a:extLst>
          </p:cNvPr>
          <p:cNvSpPr txBox="1"/>
          <p:nvPr/>
        </p:nvSpPr>
        <p:spPr>
          <a:xfrm>
            <a:off x="440687" y="91881"/>
            <a:ext cx="52608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2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Logros Alianzas Estratégicas y Consecución de Recursos</a:t>
            </a:r>
          </a:p>
        </p:txBody>
      </p:sp>
      <p:pic>
        <p:nvPicPr>
          <p:cNvPr id="7" name="Picture 6" descr="A group of women smiling&#10;&#10;Description automatically generated with medium confidence">
            <a:extLst>
              <a:ext uri="{FF2B5EF4-FFF2-40B4-BE49-F238E27FC236}">
                <a16:creationId xmlns:a16="http://schemas.microsoft.com/office/drawing/2014/main" id="{9D566112-251F-D1B4-2FFE-7324B1D4F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034" y="-1"/>
            <a:ext cx="5403966" cy="4052975"/>
          </a:xfrm>
          <a:prstGeom prst="rect">
            <a:avLst/>
          </a:prstGeom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24A2C86-06B5-73CA-21A0-EEEA165B6D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r="10296"/>
          <a:stretch/>
        </p:blipFill>
        <p:spPr>
          <a:xfrm>
            <a:off x="6788034" y="3865418"/>
            <a:ext cx="5403965" cy="299258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423F21A-7888-E137-C877-EFEBC276D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27" y="5250529"/>
            <a:ext cx="3000865" cy="15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6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B680EDD-4C05-0150-E8D4-E98D01B08406}"/>
              </a:ext>
            </a:extLst>
          </p:cNvPr>
          <p:cNvSpPr txBox="1"/>
          <p:nvPr/>
        </p:nvSpPr>
        <p:spPr>
          <a:xfrm>
            <a:off x="607670" y="1841802"/>
            <a:ext cx="5201459" cy="322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Consolidación de un equipo de trabajo interdisciplinario, comprometido e   intergeneracional 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Aprobación de las auditorías externas por los financiadores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Adecuado manejo de los recursos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Informe GRI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000000"/>
                </a:solidFill>
                <a:latin typeface="Montserrat" pitchFamily="2" charset="77"/>
              </a:rPr>
              <a:t>Plan Operativo Anual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s-ES_tradnl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F13A2-4515-6020-C006-5CA0865EF0D1}"/>
              </a:ext>
            </a:extLst>
          </p:cNvPr>
          <p:cNvSpPr txBox="1"/>
          <p:nvPr/>
        </p:nvSpPr>
        <p:spPr>
          <a:xfrm>
            <a:off x="607668" y="447391"/>
            <a:ext cx="52014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2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Logros Dirección Financiera y </a:t>
            </a:r>
            <a:r>
              <a:rPr lang="es-ES_tradnl" sz="2800" dirty="0">
                <a:solidFill>
                  <a:srgbClr val="000000"/>
                </a:solidFill>
                <a:latin typeface="Montserrat" pitchFamily="2" charset="77"/>
              </a:rPr>
              <a:t>A</a:t>
            </a:r>
            <a:r>
              <a:rPr lang="es-ES_tradnl" sz="2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dministrativa</a:t>
            </a: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F4FCED5-4006-AACB-5C14-FF6B4C5030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9" b="9543"/>
          <a:stretch/>
        </p:blipFill>
        <p:spPr>
          <a:xfrm>
            <a:off x="6293224" y="0"/>
            <a:ext cx="5898775" cy="3429000"/>
          </a:xfrm>
          <a:prstGeom prst="rect">
            <a:avLst/>
          </a:prstGeom>
        </p:spPr>
      </p:pic>
      <p:pic>
        <p:nvPicPr>
          <p:cNvPr id="5" name="Picture 4" descr="A group of people walking on a grassy hill&#10;&#10;Description automatically generated with medium confidence">
            <a:extLst>
              <a:ext uri="{FF2B5EF4-FFF2-40B4-BE49-F238E27FC236}">
                <a16:creationId xmlns:a16="http://schemas.microsoft.com/office/drawing/2014/main" id="{F9F6D291-7F3C-7E3A-1966-237A01E260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/>
          <a:stretch/>
        </p:blipFill>
        <p:spPr>
          <a:xfrm>
            <a:off x="6293225" y="3429000"/>
            <a:ext cx="5898775" cy="3429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920CBA5-3476-5F07-77B3-83D279432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44" y="5151136"/>
            <a:ext cx="3000865" cy="15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3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A1BEC49E-A851-44A1-BBAA-A555D9C73901}"/>
              </a:ext>
            </a:extLst>
          </p:cNvPr>
          <p:cNvSpPr txBox="1">
            <a:spLocks/>
          </p:cNvSpPr>
          <p:nvPr/>
        </p:nvSpPr>
        <p:spPr>
          <a:xfrm>
            <a:off x="539147" y="74542"/>
            <a:ext cx="4012707" cy="431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>
                <a:latin typeface="Montserrat" pitchFamily="2" charset="77"/>
                <a:cs typeface="Times New Roman" panose="02020603050405020304" pitchFamily="18" charset="0"/>
              </a:rPr>
              <a:t>Aprendizajes del año</a:t>
            </a:r>
          </a:p>
          <a:p>
            <a:endParaRPr lang="es-CO" sz="1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2353E9-8E0F-4218-89DB-1DCC3D6ABFCA}"/>
              </a:ext>
            </a:extLst>
          </p:cNvPr>
          <p:cNvSpPr txBox="1"/>
          <p:nvPr/>
        </p:nvSpPr>
        <p:spPr>
          <a:xfrm>
            <a:off x="539147" y="462716"/>
            <a:ext cx="5697879" cy="5057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es-ES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ES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Reconocer y cuidar nuestra capacidad de generar confianza sólida rápido</a:t>
            </a: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ES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Reconocer y cuidar nuestr</a:t>
            </a: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capacidad de r</a:t>
            </a:r>
            <a:r>
              <a:rPr lang="es-ES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esiliencia y adaptación a situaciones adversas</a:t>
            </a:r>
            <a:endParaRPr lang="es-CO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ES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Reconocer y trabajar con base en las cualidades del equipo</a:t>
            </a:r>
            <a:endParaRPr lang="es-CO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ES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Todos jugamos un papel </a:t>
            </a:r>
            <a:r>
              <a:rPr lang="es-ES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potencializar la imagen y reconocimiento de Alisos </a:t>
            </a: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ES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La planeación es fundamental</a:t>
            </a:r>
            <a:endParaRPr lang="es-CO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ES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Mejorar comunicación interna y con aliados y actores en territorio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CO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2142E6B-2D89-207D-7943-44F872BA8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r="21779"/>
          <a:stretch/>
        </p:blipFill>
        <p:spPr>
          <a:xfrm>
            <a:off x="6494121" y="0"/>
            <a:ext cx="5697879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94F84CD-292B-1D6C-9017-479EA58D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27" y="5270407"/>
            <a:ext cx="3000865" cy="15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41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E3514EC-2BF0-4D05-B87E-C26DB072452D}"/>
              </a:ext>
            </a:extLst>
          </p:cNvPr>
          <p:cNvSpPr txBox="1"/>
          <p:nvPr/>
        </p:nvSpPr>
        <p:spPr>
          <a:xfrm>
            <a:off x="433687" y="902740"/>
            <a:ext cx="5126854" cy="4383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" sz="2400" b="1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¿Qué hacemos? </a:t>
            </a:r>
            <a:endParaRPr lang="es-CO" sz="2400" b="1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s-ES" sz="24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" sz="24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Identificamos oportunidades que nos permitan transformar nuestro desequilibrio con la naturaleza y creamos las condiciones para potenciar su impacto positivo en las comunidades y en el planeta</a:t>
            </a:r>
            <a:r>
              <a:rPr lang="es-ES" sz="24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4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4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>
              <a:spcAft>
                <a:spcPts val="800"/>
              </a:spcAft>
            </a:pPr>
            <a:endParaRPr lang="es-ES" dirty="0"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51A4616F-56A0-54A0-0D71-933A77123F54}"/>
              </a:ext>
            </a:extLst>
          </p:cNvPr>
          <p:cNvSpPr txBox="1">
            <a:spLocks/>
          </p:cNvSpPr>
          <p:nvPr/>
        </p:nvSpPr>
        <p:spPr>
          <a:xfrm>
            <a:off x="433687" y="200534"/>
            <a:ext cx="3260489" cy="52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000" dirty="0">
                <a:latin typeface="Montserrat" pitchFamily="2" charset="77"/>
                <a:cs typeface="Times New Roman" panose="02020603050405020304" pitchFamily="18" charset="0"/>
              </a:rPr>
              <a:t>Narrativa Alisos</a:t>
            </a:r>
          </a:p>
        </p:txBody>
      </p:sp>
      <p:pic>
        <p:nvPicPr>
          <p:cNvPr id="12" name="Picture 11" descr="A body of water with trees and mountains in the background&#10;&#10;Description automatically generated">
            <a:extLst>
              <a:ext uri="{FF2B5EF4-FFF2-40B4-BE49-F238E27FC236}">
                <a16:creationId xmlns:a16="http://schemas.microsoft.com/office/drawing/2014/main" id="{8E9CA23C-0872-0973-B6EC-FB9F2B717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77" y="0"/>
            <a:ext cx="638432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1FEFF0-8D32-82F8-471E-F7F978B8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7" y="5178386"/>
            <a:ext cx="3000865" cy="15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77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882</Words>
  <Application>Microsoft Macintosh PowerPoint</Application>
  <PresentationFormat>Panorámica</PresentationFormat>
  <Paragraphs>105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Symbol</vt:lpstr>
      <vt:lpstr>Tema de Office</vt:lpstr>
      <vt:lpstr>INFORME DE GESTION 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CIERRE AÑO 2022 Y PLANEACIÓN AÑO 2023</dc:title>
  <dc:creator>57310</dc:creator>
  <cp:lastModifiedBy>Hernan Avila Prieto</cp:lastModifiedBy>
  <cp:revision>17</cp:revision>
  <dcterms:created xsi:type="dcterms:W3CDTF">2023-01-10T16:58:47Z</dcterms:created>
  <dcterms:modified xsi:type="dcterms:W3CDTF">2023-05-18T15:11:33Z</dcterms:modified>
</cp:coreProperties>
</file>